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8" r:id="rId4"/>
    <p:sldId id="267" r:id="rId5"/>
    <p:sldId id="269" r:id="rId6"/>
    <p:sldId id="260" r:id="rId7"/>
    <p:sldId id="271" r:id="rId8"/>
    <p:sldId id="270" r:id="rId9"/>
    <p:sldId id="261" r:id="rId10"/>
    <p:sldId id="272" r:id="rId11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599" autoAdjust="0"/>
  </p:normalViewPr>
  <p:slideViewPr>
    <p:cSldViewPr>
      <p:cViewPr varScale="1">
        <p:scale>
          <a:sx n="86" d="100"/>
          <a:sy n="86" d="100"/>
        </p:scale>
        <p:origin x="514" y="72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4/4/2023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4/4/2023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6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4/4/2023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4/4/2023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4/4/2023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5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4/4/2023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8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4/4/2023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0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4/4/2023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6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4/4/2023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4/4/2023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grpSp>
        <p:nvGrpSpPr>
          <p:cNvPr id="615" name="frame" descr="Box graphic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4/4/2023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grpSp>
        <p:nvGrpSpPr>
          <p:cNvPr id="614" name="frame" descr="Box graphic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4/4/2023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4/4/2023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 dirty="0"/>
              <a:t>Transmisii prin roti de frictiune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o-RO" dirty="0"/>
              <a:t>Prezentat de</a:t>
            </a:r>
            <a:r>
              <a:rPr lang="en-US" dirty="0"/>
              <a:t>: Ion </a:t>
            </a:r>
            <a:r>
              <a:rPr lang="en-US" dirty="0" err="1"/>
              <a:t>Catalin</a:t>
            </a:r>
            <a:r>
              <a:rPr lang="en-US" dirty="0"/>
              <a:t>, Munteanu Alexandra, </a:t>
            </a:r>
            <a:r>
              <a:rPr lang="en-US" dirty="0" err="1"/>
              <a:t>Costandin</a:t>
            </a:r>
            <a:r>
              <a:rPr lang="en-US" dirty="0"/>
              <a:t> Lorena, Popa </a:t>
            </a:r>
            <a:r>
              <a:rPr lang="en-US" dirty="0" err="1"/>
              <a:t>Denisa</a:t>
            </a:r>
            <a:r>
              <a:rPr lang="en-US" dirty="0"/>
              <a:t>, </a:t>
            </a:r>
            <a:r>
              <a:rPr lang="en-US" dirty="0" err="1"/>
              <a:t>Chirciu</a:t>
            </a:r>
            <a:r>
              <a:rPr lang="en-US" dirty="0"/>
              <a:t> Dragos </a:t>
            </a: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110B1-5DE5-042A-58F7-87B2F4C2C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Variatoarea</a:t>
            </a:r>
            <a:r>
              <a:rPr lang="en-US" dirty="0"/>
              <a:t> </a:t>
            </a:r>
            <a:r>
              <a:rPr lang="en-US" dirty="0" err="1"/>
              <a:t>transmisii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frictiune</a:t>
            </a:r>
            <a:r>
              <a:rPr lang="en-US" dirty="0"/>
              <a:t>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9F0801-F316-995C-81EE-D6016F0242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22414" y="1676400"/>
            <a:ext cx="10363199" cy="4343400"/>
          </a:xfrm>
        </p:spPr>
        <p:txBody>
          <a:bodyPr/>
          <a:lstStyle/>
          <a:p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în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care: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val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max = v2x max – v1 = v1 – v2x min, v2x max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şi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v2x min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fiind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vitezele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punctelor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extreme de contact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dintre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rolă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şi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disc; </a:t>
            </a:r>
          </a:p>
          <a:p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v1 –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viteza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rolei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,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egală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cu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viteza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v2x a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punctului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median de contact,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punct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în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care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alunecarea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este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nulă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.</a:t>
            </a:r>
          </a:p>
          <a:p>
            <a:r>
              <a:rPr lang="en-US" b="0" i="0" dirty="0" err="1">
                <a:effectLst/>
                <a:latin typeface="inherit"/>
              </a:rPr>
              <a:t>deci</a:t>
            </a:r>
            <a:r>
              <a:rPr lang="en-US" b="0" i="0" dirty="0">
                <a:effectLst/>
                <a:latin typeface="inherit"/>
              </a:rPr>
              <a:t> </a:t>
            </a:r>
            <a:r>
              <a:rPr lang="en-US" b="0" i="0" dirty="0" err="1">
                <a:effectLst/>
                <a:latin typeface="inherit"/>
              </a:rPr>
              <a:t>micşorarea</a:t>
            </a:r>
            <a:r>
              <a:rPr lang="en-US" b="0" i="0" dirty="0">
                <a:effectLst/>
                <a:latin typeface="inherit"/>
              </a:rPr>
              <a:t> </a:t>
            </a:r>
            <a:r>
              <a:rPr lang="en-US" b="0" i="0" dirty="0" err="1">
                <a:effectLst/>
                <a:latin typeface="inherit"/>
              </a:rPr>
              <a:t>alunecării</a:t>
            </a:r>
            <a:r>
              <a:rPr lang="en-US" b="0" i="0" dirty="0">
                <a:effectLst/>
                <a:latin typeface="inherit"/>
              </a:rPr>
              <a:t> </a:t>
            </a:r>
            <a:r>
              <a:rPr lang="en-US" b="0" i="0" dirty="0" err="1">
                <a:effectLst/>
                <a:latin typeface="inherit"/>
              </a:rPr>
              <a:t>geometrice</a:t>
            </a:r>
            <a:r>
              <a:rPr lang="en-US" b="0" i="0" dirty="0">
                <a:effectLst/>
                <a:latin typeface="inherit"/>
              </a:rPr>
              <a:t> se </a:t>
            </a:r>
            <a:r>
              <a:rPr lang="en-US" b="0" i="0" dirty="0" err="1">
                <a:effectLst/>
                <a:latin typeface="inherit"/>
              </a:rPr>
              <a:t>poate</a:t>
            </a:r>
            <a:r>
              <a:rPr lang="en-US" b="0" i="0" dirty="0">
                <a:effectLst/>
                <a:latin typeface="inherit"/>
              </a:rPr>
              <a:t> </a:t>
            </a:r>
            <a:r>
              <a:rPr lang="en-US" b="0" i="0" dirty="0" err="1">
                <a:effectLst/>
                <a:latin typeface="inherit"/>
              </a:rPr>
              <a:t>realiza</a:t>
            </a:r>
            <a:r>
              <a:rPr lang="en-US" b="0" i="0" dirty="0">
                <a:effectLst/>
                <a:latin typeface="inherit"/>
              </a:rPr>
              <a:t> </a:t>
            </a:r>
            <a:r>
              <a:rPr lang="en-US" b="0" i="0" dirty="0" err="1">
                <a:effectLst/>
                <a:latin typeface="inherit"/>
              </a:rPr>
              <a:t>prin</a:t>
            </a:r>
            <a:r>
              <a:rPr lang="en-US" b="0" i="0" dirty="0">
                <a:effectLst/>
                <a:latin typeface="inherit"/>
              </a:rPr>
              <a:t> </a:t>
            </a:r>
            <a:r>
              <a:rPr lang="en-US" b="0" i="0" dirty="0" err="1">
                <a:effectLst/>
                <a:latin typeface="inherit"/>
              </a:rPr>
              <a:t>executarea</a:t>
            </a:r>
            <a:r>
              <a:rPr lang="en-US" b="0" i="0" dirty="0">
                <a:effectLst/>
                <a:latin typeface="inherit"/>
              </a:rPr>
              <a:t> </a:t>
            </a:r>
            <a:r>
              <a:rPr lang="en-US" b="0" i="0" dirty="0" err="1">
                <a:effectLst/>
                <a:latin typeface="inherit"/>
              </a:rPr>
              <a:t>unor</a:t>
            </a:r>
            <a:r>
              <a:rPr lang="en-US" b="0" i="0" dirty="0">
                <a:effectLst/>
                <a:latin typeface="inherit"/>
              </a:rPr>
              <a:t> role cu </a:t>
            </a:r>
            <a:r>
              <a:rPr lang="en-US" b="0" i="0" dirty="0" err="1">
                <a:effectLst/>
                <a:latin typeface="inherit"/>
              </a:rPr>
              <a:t>lăţimi</a:t>
            </a:r>
            <a:r>
              <a:rPr lang="en-US" b="0" i="0" dirty="0">
                <a:effectLst/>
                <a:latin typeface="inherit"/>
              </a:rPr>
              <a:t> </a:t>
            </a:r>
            <a:r>
              <a:rPr lang="en-US" b="0" i="0" dirty="0" err="1">
                <a:effectLst/>
                <a:latin typeface="inherit"/>
              </a:rPr>
              <a:t>foarte</a:t>
            </a:r>
            <a:r>
              <a:rPr lang="en-US" b="0" i="0" dirty="0">
                <a:effectLst/>
                <a:latin typeface="inherit"/>
              </a:rPr>
              <a:t> </a:t>
            </a:r>
            <a:r>
              <a:rPr lang="en-US" b="0" i="0" dirty="0" err="1">
                <a:effectLst/>
                <a:latin typeface="inherit"/>
              </a:rPr>
              <a:t>mici</a:t>
            </a:r>
            <a:r>
              <a:rPr lang="en-US" b="0" i="0" dirty="0">
                <a:effectLst/>
                <a:latin typeface="inherit"/>
              </a:rPr>
              <a:t> </a:t>
            </a:r>
            <a:r>
              <a:rPr lang="en-US" b="0" i="0" dirty="0" err="1">
                <a:effectLst/>
                <a:latin typeface="inherit"/>
              </a:rPr>
              <a:t>sau</a:t>
            </a:r>
            <a:r>
              <a:rPr lang="en-US" b="0" i="0" dirty="0">
                <a:effectLst/>
                <a:latin typeface="inherit"/>
              </a:rPr>
              <a:t> sub </a:t>
            </a:r>
            <a:r>
              <a:rPr lang="en-US" b="0" i="0" dirty="0" err="1">
                <a:effectLst/>
                <a:latin typeface="inherit"/>
              </a:rPr>
              <a:t>formă</a:t>
            </a:r>
            <a:r>
              <a:rPr lang="en-US" b="0" i="0" dirty="0">
                <a:effectLst/>
                <a:latin typeface="inherit"/>
              </a:rPr>
              <a:t> de </a:t>
            </a:r>
            <a:r>
              <a:rPr lang="en-US" b="0" i="0" dirty="0" err="1">
                <a:effectLst/>
                <a:latin typeface="inherit"/>
              </a:rPr>
              <a:t>discuri</a:t>
            </a:r>
            <a:r>
              <a:rPr lang="en-US" b="0" i="0" dirty="0">
                <a:effectLst/>
                <a:latin typeface="inherit"/>
              </a:rPr>
              <a:t> cu </a:t>
            </a:r>
            <a:r>
              <a:rPr lang="en-US" b="0" i="0" dirty="0" err="1">
                <a:effectLst/>
                <a:latin typeface="inherit"/>
              </a:rPr>
              <a:t>profil</a:t>
            </a:r>
            <a:r>
              <a:rPr lang="en-US" b="0" i="0" dirty="0">
                <a:effectLst/>
                <a:latin typeface="inherit"/>
              </a:rPr>
              <a:t> semicircular, la care </a:t>
            </a:r>
            <a:r>
              <a:rPr lang="en-US" b="0" i="0" dirty="0" err="1">
                <a:effectLst/>
                <a:latin typeface="inherit"/>
              </a:rPr>
              <a:t>contactul</a:t>
            </a:r>
            <a:r>
              <a:rPr lang="en-US" b="0" i="0" dirty="0">
                <a:effectLst/>
                <a:latin typeface="inherit"/>
              </a:rPr>
              <a:t> </a:t>
            </a:r>
            <a:r>
              <a:rPr lang="en-US" b="0" i="0" dirty="0" err="1">
                <a:effectLst/>
                <a:latin typeface="inherit"/>
              </a:rPr>
              <a:t>teoretic</a:t>
            </a:r>
            <a:r>
              <a:rPr lang="en-US" b="0" i="0" dirty="0">
                <a:effectLst/>
                <a:latin typeface="inherit"/>
              </a:rPr>
              <a:t> </a:t>
            </a:r>
            <a:r>
              <a:rPr lang="en-US" b="0" i="0" dirty="0" err="1">
                <a:effectLst/>
                <a:latin typeface="inherit"/>
              </a:rPr>
              <a:t>este</a:t>
            </a:r>
            <a:r>
              <a:rPr lang="en-US" b="0" i="0" dirty="0">
                <a:effectLst/>
                <a:latin typeface="inherit"/>
              </a:rPr>
              <a:t> punctiform.</a:t>
            </a:r>
          </a:p>
          <a:p>
            <a:endParaRPr lang="en-US" dirty="0">
              <a:solidFill>
                <a:srgbClr val="DCDDDE"/>
              </a:solidFill>
              <a:latin typeface="gg sans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861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Roti de </a:t>
            </a:r>
            <a:r>
              <a:rPr lang="en-US" b="1" dirty="0" err="1"/>
              <a:t>frictiune</a:t>
            </a:r>
            <a:endParaRPr lang="en-US" b="1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522414" y="2057400"/>
            <a:ext cx="9144000" cy="4267200"/>
          </a:xfrm>
        </p:spPr>
        <p:txBody>
          <a:bodyPr>
            <a:normAutofit lnSpcReduction="10000"/>
          </a:bodyPr>
          <a:lstStyle/>
          <a:p>
            <a:r>
              <a:rPr lang="en-US" dirty="0" err="1">
                <a:solidFill>
                  <a:srgbClr val="DCDDDE"/>
                </a:solidFill>
                <a:latin typeface="gg sans"/>
              </a:rPr>
              <a:t>Otel</a:t>
            </a:r>
            <a:endParaRPr lang="en-US" dirty="0">
              <a:solidFill>
                <a:srgbClr val="DCDDDE"/>
              </a:solidFill>
              <a:latin typeface="gg sans"/>
            </a:endParaRPr>
          </a:p>
          <a:p>
            <a:r>
              <a:rPr lang="en-US" dirty="0" err="1">
                <a:solidFill>
                  <a:srgbClr val="DCDDDE"/>
                </a:solidFill>
                <a:latin typeface="gg sans"/>
              </a:rPr>
              <a:t>Fonta</a:t>
            </a:r>
            <a:endParaRPr lang="en-US" dirty="0">
              <a:solidFill>
                <a:srgbClr val="DCDDDE"/>
              </a:solidFill>
              <a:latin typeface="gg sans"/>
            </a:endParaRPr>
          </a:p>
          <a:p>
            <a:r>
              <a:rPr lang="en-US" dirty="0">
                <a:solidFill>
                  <a:srgbClr val="DCDDDE"/>
                </a:solidFill>
                <a:latin typeface="gg sans"/>
              </a:rPr>
              <a:t>Material plastic </a:t>
            </a:r>
          </a:p>
          <a:p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Metal cu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bandaj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din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fibre</a:t>
            </a:r>
            <a:endParaRPr lang="en-US" b="0" i="0" dirty="0">
              <a:solidFill>
                <a:srgbClr val="DCDDDE"/>
              </a:solidFill>
              <a:effectLst/>
              <a:latin typeface="gg sans"/>
            </a:endParaRPr>
          </a:p>
          <a:p>
            <a:r>
              <a:rPr lang="en-US" dirty="0" err="1">
                <a:solidFill>
                  <a:srgbClr val="DCDDDE"/>
                </a:solidFill>
                <a:latin typeface="gg sans"/>
              </a:rPr>
              <a:t>Piele</a:t>
            </a:r>
            <a:endParaRPr lang="en-US" dirty="0">
              <a:solidFill>
                <a:srgbClr val="DCDDDE"/>
              </a:solidFill>
              <a:latin typeface="gg sans"/>
            </a:endParaRPr>
          </a:p>
          <a:p>
            <a:r>
              <a:rPr lang="en-US" dirty="0" err="1">
                <a:solidFill>
                  <a:srgbClr val="DCDDDE"/>
                </a:solidFill>
                <a:latin typeface="gg sans"/>
              </a:rPr>
              <a:t>Azbest</a:t>
            </a:r>
            <a:r>
              <a:rPr lang="en-US" dirty="0">
                <a:solidFill>
                  <a:srgbClr val="DCDDDE"/>
                </a:solidFill>
                <a:latin typeface="gg sans"/>
              </a:rPr>
              <a:t> </a:t>
            </a:r>
            <a:r>
              <a:rPr lang="en-US" dirty="0" err="1">
                <a:solidFill>
                  <a:srgbClr val="DCDDDE"/>
                </a:solidFill>
                <a:latin typeface="gg sans"/>
              </a:rPr>
              <a:t>presat</a:t>
            </a:r>
            <a:endParaRPr lang="en-US" dirty="0">
              <a:solidFill>
                <a:srgbClr val="DCDDDE"/>
              </a:solidFill>
              <a:latin typeface="gg sans"/>
            </a:endParaRPr>
          </a:p>
          <a:p>
            <a:r>
              <a:rPr lang="en-US" dirty="0" err="1">
                <a:solidFill>
                  <a:srgbClr val="DCDDDE"/>
                </a:solidFill>
                <a:latin typeface="gg sans"/>
              </a:rPr>
              <a:t>Hartie</a:t>
            </a:r>
            <a:r>
              <a:rPr lang="en-US" dirty="0">
                <a:solidFill>
                  <a:srgbClr val="DCDDDE"/>
                </a:solidFill>
                <a:latin typeface="gg sans"/>
              </a:rPr>
              <a:t> </a:t>
            </a:r>
            <a:r>
              <a:rPr lang="en-US" dirty="0" err="1">
                <a:solidFill>
                  <a:srgbClr val="DCDDDE"/>
                </a:solidFill>
                <a:latin typeface="gg sans"/>
              </a:rPr>
              <a:t>stratificata</a:t>
            </a:r>
            <a:endParaRPr lang="en-US" dirty="0">
              <a:solidFill>
                <a:srgbClr val="DCDDDE"/>
              </a:solidFill>
              <a:latin typeface="gg sans"/>
            </a:endParaRPr>
          </a:p>
          <a:p>
            <a:r>
              <a:rPr lang="en-US" dirty="0" err="1">
                <a:solidFill>
                  <a:srgbClr val="DCDDDE"/>
                </a:solidFill>
                <a:latin typeface="gg sans"/>
              </a:rPr>
              <a:t>Cauciu</a:t>
            </a:r>
            <a:endParaRPr lang="en-US" dirty="0">
              <a:solidFill>
                <a:srgbClr val="DCDDDE"/>
              </a:solidFill>
              <a:latin typeface="gg sans"/>
            </a:endParaRP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6499C0-E4E1-739F-12FA-BF193E7CEFD2}"/>
              </a:ext>
            </a:extLst>
          </p:cNvPr>
          <p:cNvSpPr txBox="1"/>
          <p:nvPr/>
        </p:nvSpPr>
        <p:spPr>
          <a:xfrm>
            <a:off x="1522414" y="1600200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 err="1">
                <a:solidFill>
                  <a:srgbClr val="DCDDDE"/>
                </a:solidFill>
                <a:latin typeface="gg sans"/>
              </a:rPr>
              <a:t>Materiale</a:t>
            </a:r>
            <a:r>
              <a:rPr lang="en-US" b="1" dirty="0">
                <a:solidFill>
                  <a:srgbClr val="DCDDDE"/>
                </a:solidFill>
                <a:latin typeface="gg sans"/>
              </a:rPr>
              <a:t> de </a:t>
            </a:r>
            <a:r>
              <a:rPr lang="en-US" b="1" dirty="0" err="1">
                <a:solidFill>
                  <a:srgbClr val="DCDDDE"/>
                </a:solidFill>
                <a:latin typeface="gg sans"/>
              </a:rPr>
              <a:t>executie</a:t>
            </a:r>
            <a:r>
              <a:rPr lang="en-US" b="1" dirty="0">
                <a:solidFill>
                  <a:srgbClr val="DCDDDE"/>
                </a:solidFill>
                <a:latin typeface="gg sans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Tipuri</a:t>
            </a:r>
            <a:r>
              <a:rPr lang="en-US" dirty="0"/>
              <a:t> constructive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10134599" cy="4267200"/>
          </a:xfrm>
        </p:spPr>
        <p:txBody>
          <a:bodyPr/>
          <a:lstStyle/>
          <a:p>
            <a:pPr marL="0" indent="0">
              <a:buNone/>
            </a:pP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In forma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cea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mai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simpla,o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astfel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de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transmitere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cuprinde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doi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arbori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paraleli,pe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care sunt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montate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2 role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cilindrice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apasate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intre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ele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cu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forta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Q.Forta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de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frecare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ce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apare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in zona de contact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determina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transmiterea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miscarii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si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puterii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la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rola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condusa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.</a:t>
            </a:r>
          </a:p>
          <a:p>
            <a:pPr marL="0" indent="0">
              <a:buNone/>
            </a:pP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Cand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miscarea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trebuie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transmisa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dupa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directii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perpendiculare,se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vor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folosi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role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conice.Transmiterea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intre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roti se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poate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asigura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direct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sau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cu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ajutorul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unor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corpuri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intermediare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ca role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sau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dscuri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.</a:t>
            </a:r>
          </a:p>
          <a:p>
            <a:pPr marL="0" indent="0">
              <a:buNone/>
            </a:pP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Pentru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mentinerea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constanta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a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fortelor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de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apasare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se pot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utiliza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arcuri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speciale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sau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dispozitive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1" i="0" dirty="0" err="1">
                <a:solidFill>
                  <a:srgbClr val="DCDDDE"/>
                </a:solidFill>
                <a:effectLst/>
                <a:latin typeface="gg sans"/>
              </a:rPr>
              <a:t>hidraulice</a:t>
            </a:r>
            <a:r>
              <a:rPr lang="en-US" b="1" i="0" dirty="0">
                <a:solidFill>
                  <a:srgbClr val="DCDDDE"/>
                </a:solidFill>
                <a:effectLst/>
                <a:latin typeface="gg sans"/>
              </a:rPr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3730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Principiul</a:t>
            </a:r>
            <a:r>
              <a:rPr lang="en-US" dirty="0"/>
              <a:t> de </a:t>
            </a:r>
            <a:r>
              <a:rPr lang="en-US" dirty="0" err="1"/>
              <a:t>functionare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C1A5485-BD1F-DD28-739E-93C05E0030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Rolul</a:t>
            </a:r>
            <a:r>
              <a:rPr lang="en-US" dirty="0"/>
              <a:t> </a:t>
            </a:r>
            <a:r>
              <a:rPr lang="en-US" dirty="0" err="1"/>
              <a:t>transimisiilor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roti de </a:t>
            </a:r>
            <a:r>
              <a:rPr lang="en-US" dirty="0" err="1"/>
              <a:t>frictiune</a:t>
            </a:r>
            <a:r>
              <a:rPr lang="en-US" dirty="0"/>
              <a:t> :</a:t>
            </a:r>
          </a:p>
          <a:p>
            <a:pPr marL="0" indent="0">
              <a:buNone/>
            </a:pPr>
            <a:r>
              <a:rPr lang="en-US" b="1" dirty="0"/>
              <a:t>Este </a:t>
            </a:r>
            <a:r>
              <a:rPr lang="en-US" b="1" dirty="0" err="1"/>
              <a:t>acela</a:t>
            </a:r>
            <a:r>
              <a:rPr lang="en-US" b="1" dirty="0"/>
              <a:t> de a </a:t>
            </a:r>
            <a:r>
              <a:rPr lang="en-US" b="1" dirty="0" err="1"/>
              <a:t>transmite</a:t>
            </a:r>
            <a:r>
              <a:rPr lang="en-US" b="1" dirty="0"/>
              <a:t> </a:t>
            </a:r>
            <a:r>
              <a:rPr lang="en-US" b="1" dirty="0" err="1"/>
              <a:t>miscarea</a:t>
            </a:r>
            <a:r>
              <a:rPr lang="en-US" b="1" dirty="0"/>
              <a:t> de </a:t>
            </a:r>
            <a:r>
              <a:rPr lang="en-US" b="1" dirty="0" err="1"/>
              <a:t>rotatie</a:t>
            </a:r>
            <a:r>
              <a:rPr lang="en-US" b="1" dirty="0"/>
              <a:t> </a:t>
            </a:r>
            <a:r>
              <a:rPr lang="en-US" b="1" dirty="0" err="1"/>
              <a:t>intre</a:t>
            </a:r>
            <a:r>
              <a:rPr lang="en-US" b="1" dirty="0"/>
              <a:t> </a:t>
            </a:r>
            <a:r>
              <a:rPr lang="en-US" b="1" dirty="0" err="1"/>
              <a:t>doi</a:t>
            </a:r>
            <a:r>
              <a:rPr lang="en-US" b="1" dirty="0"/>
              <a:t> </a:t>
            </a:r>
            <a:r>
              <a:rPr lang="en-US" b="1" dirty="0" err="1"/>
              <a:t>arbori</a:t>
            </a:r>
            <a:r>
              <a:rPr lang="en-US" b="1" dirty="0"/>
              <a:t> </a:t>
            </a:r>
            <a:r>
              <a:rPr lang="en-US" b="1" dirty="0" err="1"/>
              <a:t>paraleli</a:t>
            </a:r>
            <a:r>
              <a:rPr lang="en-US" b="1" dirty="0"/>
              <a:t> </a:t>
            </a:r>
            <a:r>
              <a:rPr lang="en-US" b="1" dirty="0" err="1"/>
              <a:t>sau</a:t>
            </a:r>
            <a:r>
              <a:rPr lang="en-US" b="1" dirty="0"/>
              <a:t> </a:t>
            </a:r>
            <a:r>
              <a:rPr lang="en-US" b="1" dirty="0" err="1"/>
              <a:t>concurenti,la</a:t>
            </a:r>
            <a:r>
              <a:rPr lang="en-US" b="1" dirty="0"/>
              <a:t> </a:t>
            </a:r>
            <a:r>
              <a:rPr lang="en-US" b="1" dirty="0" err="1"/>
              <a:t>puteri</a:t>
            </a:r>
            <a:r>
              <a:rPr lang="en-US" b="1" dirty="0"/>
              <a:t> </a:t>
            </a:r>
            <a:r>
              <a:rPr lang="en-US" b="1" dirty="0" err="1"/>
              <a:t>relativ</a:t>
            </a:r>
            <a:r>
              <a:rPr lang="en-US" b="1" dirty="0"/>
              <a:t> </a:t>
            </a:r>
            <a:r>
              <a:rPr lang="en-US" b="1" dirty="0" err="1"/>
              <a:t>scazute.In</a:t>
            </a:r>
            <a:r>
              <a:rPr lang="en-US" b="1" dirty="0"/>
              <a:t> </a:t>
            </a:r>
            <a:r>
              <a:rPr lang="en-US" b="1" dirty="0" err="1"/>
              <a:t>industrie,aceste</a:t>
            </a:r>
            <a:r>
              <a:rPr lang="en-US" b="1" dirty="0"/>
              <a:t> </a:t>
            </a:r>
            <a:r>
              <a:rPr lang="en-US" b="1" dirty="0" err="1"/>
              <a:t>transmisii</a:t>
            </a:r>
            <a:r>
              <a:rPr lang="en-US" b="1" dirty="0"/>
              <a:t> se </a:t>
            </a:r>
            <a:r>
              <a:rPr lang="en-US" b="1" dirty="0" err="1"/>
              <a:t>intalnesc</a:t>
            </a:r>
            <a:r>
              <a:rPr lang="en-US" b="1" dirty="0"/>
              <a:t> </a:t>
            </a:r>
            <a:r>
              <a:rPr lang="en-US" b="1" dirty="0" err="1"/>
              <a:t>cel</a:t>
            </a:r>
            <a:r>
              <a:rPr lang="en-US" b="1" dirty="0"/>
              <a:t> </a:t>
            </a:r>
            <a:r>
              <a:rPr lang="en-US" b="1" dirty="0" err="1"/>
              <a:t>mai</a:t>
            </a:r>
            <a:r>
              <a:rPr lang="en-US" b="1" dirty="0"/>
              <a:t> des la </a:t>
            </a:r>
            <a:r>
              <a:rPr lang="en-US" b="1" dirty="0" err="1"/>
              <a:t>masinile</a:t>
            </a:r>
            <a:r>
              <a:rPr lang="en-US" b="1" dirty="0"/>
              <a:t> de </a:t>
            </a:r>
            <a:r>
              <a:rPr lang="en-US" b="1" dirty="0" err="1"/>
              <a:t>rectificat</a:t>
            </a:r>
            <a:r>
              <a:rPr lang="en-US" b="1" dirty="0"/>
              <a:t> </a:t>
            </a:r>
            <a:r>
              <a:rPr lang="en-US" b="1" dirty="0" err="1"/>
              <a:t>interior,la</a:t>
            </a:r>
            <a:r>
              <a:rPr lang="en-US" b="1" dirty="0"/>
              <a:t> </a:t>
            </a:r>
            <a:r>
              <a:rPr lang="en-US" b="1" dirty="0" err="1"/>
              <a:t>masini</a:t>
            </a:r>
            <a:r>
              <a:rPr lang="en-US" b="1" dirty="0"/>
              <a:t> textile </a:t>
            </a:r>
            <a:r>
              <a:rPr lang="en-US" b="1" dirty="0" err="1"/>
              <a:t>si</a:t>
            </a:r>
            <a:r>
              <a:rPr lang="en-US" b="1" dirty="0"/>
              <a:t> la </a:t>
            </a:r>
            <a:r>
              <a:rPr lang="en-US" b="1" dirty="0" err="1"/>
              <a:t>standuri</a:t>
            </a:r>
            <a:r>
              <a:rPr lang="en-US" b="1" dirty="0"/>
              <a:t> de </a:t>
            </a:r>
            <a:r>
              <a:rPr lang="en-US" b="1" dirty="0" err="1"/>
              <a:t>incercari</a:t>
            </a:r>
            <a:r>
              <a:rPr lang="en-US" b="1" dirty="0"/>
              <a:t>.</a:t>
            </a:r>
          </a:p>
          <a:p>
            <a:pPr marL="0" indent="0">
              <a:buNone/>
            </a:pPr>
            <a:r>
              <a:rPr lang="en-US" b="1" dirty="0" err="1"/>
              <a:t>Transmisiile</a:t>
            </a:r>
            <a:r>
              <a:rPr lang="en-US" b="1" dirty="0"/>
              <a:t> cu roti de </a:t>
            </a:r>
            <a:r>
              <a:rPr lang="en-US" b="1" dirty="0" err="1"/>
              <a:t>frictiune</a:t>
            </a:r>
            <a:r>
              <a:rPr lang="en-US" b="1" dirty="0"/>
              <a:t>  sunt </a:t>
            </a:r>
            <a:r>
              <a:rPr lang="en-US" b="1" dirty="0" err="1"/>
              <a:t>organe</a:t>
            </a:r>
            <a:r>
              <a:rPr lang="en-US" b="1" dirty="0"/>
              <a:t> de </a:t>
            </a:r>
            <a:r>
              <a:rPr lang="en-US" b="1" dirty="0" err="1"/>
              <a:t>masini</a:t>
            </a:r>
            <a:r>
              <a:rPr lang="en-US" b="1" dirty="0"/>
              <a:t> </a:t>
            </a:r>
            <a:r>
              <a:rPr lang="en-US" b="1" dirty="0" err="1"/>
              <a:t>caretransmit</a:t>
            </a:r>
            <a:r>
              <a:rPr lang="en-US" b="1" dirty="0"/>
              <a:t> direct </a:t>
            </a:r>
            <a:r>
              <a:rPr lang="en-US" b="1" dirty="0" err="1"/>
              <a:t>miscarea</a:t>
            </a:r>
            <a:r>
              <a:rPr lang="en-US" b="1" dirty="0"/>
              <a:t> </a:t>
            </a:r>
            <a:r>
              <a:rPr lang="en-US" b="1" dirty="0" err="1"/>
              <a:t>derotatie</a:t>
            </a:r>
            <a:r>
              <a:rPr lang="en-US" b="1" dirty="0"/>
              <a:t> de la un arbore la </a:t>
            </a:r>
            <a:r>
              <a:rPr lang="en-US" b="1" dirty="0" err="1"/>
              <a:t>altul</a:t>
            </a:r>
            <a:r>
              <a:rPr lang="en-US" b="1" dirty="0"/>
              <a:t>.• </a:t>
            </a:r>
            <a:r>
              <a:rPr lang="en-US" b="1" dirty="0" err="1"/>
              <a:t>Transmisiile</a:t>
            </a:r>
            <a:r>
              <a:rPr lang="en-US" b="1" dirty="0"/>
              <a:t> cu roti de </a:t>
            </a:r>
            <a:r>
              <a:rPr lang="en-US" b="1" dirty="0" err="1"/>
              <a:t>frictiunese</a:t>
            </a:r>
            <a:r>
              <a:rPr lang="en-US" b="1" dirty="0"/>
              <a:t> </a:t>
            </a:r>
            <a:r>
              <a:rPr lang="en-US" b="1" dirty="0" err="1"/>
              <a:t>mai</a:t>
            </a:r>
            <a:r>
              <a:rPr lang="en-US" b="1" dirty="0"/>
              <a:t> </a:t>
            </a:r>
            <a:r>
              <a:rPr lang="en-US" b="1" dirty="0" err="1"/>
              <a:t>numesc</a:t>
            </a:r>
            <a:r>
              <a:rPr lang="en-US" b="1" dirty="0"/>
              <a:t> </a:t>
            </a:r>
            <a:r>
              <a:rPr lang="en-US" b="1" dirty="0" err="1"/>
              <a:t>sitransmisii</a:t>
            </a:r>
            <a:r>
              <a:rPr lang="en-US" b="1" dirty="0"/>
              <a:t> </a:t>
            </a:r>
            <a:r>
              <a:rPr lang="en-US" b="1" dirty="0" err="1"/>
              <a:t>curoti</a:t>
            </a:r>
            <a:r>
              <a:rPr lang="en-US" b="1" dirty="0"/>
              <a:t> de </a:t>
            </a:r>
            <a:r>
              <a:rPr lang="en-US" b="1" dirty="0" err="1"/>
              <a:t>frecare</a:t>
            </a:r>
            <a:r>
              <a:rPr lang="en-US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6580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err="1"/>
              <a:t>Dezavantajele</a:t>
            </a:r>
            <a:r>
              <a:rPr lang="en-US" sz="2800" b="1" dirty="0"/>
              <a:t> </a:t>
            </a:r>
            <a:r>
              <a:rPr lang="en-US" sz="2800" b="1" dirty="0" err="1"/>
              <a:t>utilizari</a:t>
            </a:r>
            <a:r>
              <a:rPr lang="en-US" sz="2800" b="1" dirty="0"/>
              <a:t> </a:t>
            </a:r>
            <a:r>
              <a:rPr lang="en-US" sz="2800" b="1" dirty="0" err="1"/>
              <a:t>acestor</a:t>
            </a:r>
            <a:r>
              <a:rPr lang="en-US" sz="2800" b="1" dirty="0"/>
              <a:t> </a:t>
            </a:r>
            <a:r>
              <a:rPr lang="en-US" sz="2800" b="1" dirty="0" err="1"/>
              <a:t>transmisi</a:t>
            </a:r>
            <a:endParaRPr lang="en-US" sz="2800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AED5F1B-2C18-115D-1C75-8F0D0642FB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2414" y="2316162"/>
            <a:ext cx="10134599" cy="4267200"/>
          </a:xfrm>
        </p:spPr>
        <p:txBody>
          <a:bodyPr>
            <a:normAutofit lnSpcReduction="10000"/>
          </a:bodyPr>
          <a:lstStyle/>
          <a:p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necesita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realizarea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unor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forte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insemnate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de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apasare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fara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de care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transmisia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nu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poate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realiza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transferul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energetic</a:t>
            </a:r>
          </a:p>
          <a:p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dispozitivele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prin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care se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realizeaza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fortele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de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apasare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au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gabarit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insemnat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sporind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volumul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transmismisiei</a:t>
            </a:r>
            <a:endParaRPr lang="en-US" b="0" i="0" dirty="0">
              <a:solidFill>
                <a:srgbClr val="DCDDDE"/>
              </a:solidFill>
              <a:effectLst/>
              <a:latin typeface="gg sans"/>
            </a:endParaRPr>
          </a:p>
          <a:p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arborii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si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lagarele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transmisiei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sunt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puternic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incarcate</a:t>
            </a:r>
            <a:endParaRPr lang="en-US" b="0" i="0" dirty="0">
              <a:solidFill>
                <a:srgbClr val="DCDDDE"/>
              </a:solidFill>
              <a:effectLst/>
              <a:latin typeface="gg sans"/>
            </a:endParaRPr>
          </a:p>
          <a:p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Inconstanta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raportului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de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transmitere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datorita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fenomenului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de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aluanecare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elastica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si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geometrica</a:t>
            </a:r>
            <a:endParaRPr lang="en-US" b="0" i="0" dirty="0">
              <a:solidFill>
                <a:srgbClr val="DCDDDE"/>
              </a:solidFill>
              <a:effectLst/>
              <a:latin typeface="gg sans"/>
            </a:endParaRPr>
          </a:p>
          <a:p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valori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scazute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ale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randamentului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;</a:t>
            </a:r>
          </a:p>
          <a:p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durabilitatea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transmisiei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este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mai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ridicata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datorita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uzarilor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si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oboselii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superficiale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a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materialului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suprafetelor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 active ale </a:t>
            </a:r>
            <a:r>
              <a:rPr lang="en-US" b="0" i="0" dirty="0" err="1">
                <a:solidFill>
                  <a:srgbClr val="DCDDDE"/>
                </a:solidFill>
                <a:effectLst/>
                <a:latin typeface="gg sans"/>
              </a:rPr>
              <a:t>rotilor</a:t>
            </a:r>
            <a:r>
              <a:rPr lang="en-US" b="0" i="0" dirty="0">
                <a:solidFill>
                  <a:srgbClr val="DCDDDE"/>
                </a:solidFill>
                <a:effectLst/>
                <a:latin typeface="gg sans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555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A</a:t>
            </a:r>
            <a:r>
              <a:rPr lang="en-US" sz="3200" b="1" dirty="0" err="1"/>
              <a:t>vantajele</a:t>
            </a:r>
            <a:r>
              <a:rPr lang="en-US" sz="3200" b="1" dirty="0"/>
              <a:t> </a:t>
            </a:r>
            <a:r>
              <a:rPr lang="en-US" sz="3200" b="1" dirty="0" err="1"/>
              <a:t>utilizari</a:t>
            </a:r>
            <a:r>
              <a:rPr lang="en-US" sz="3200" b="1" dirty="0"/>
              <a:t> </a:t>
            </a:r>
            <a:r>
              <a:rPr lang="en-US" sz="3200" b="1" dirty="0" err="1"/>
              <a:t>acestor</a:t>
            </a:r>
            <a:r>
              <a:rPr lang="en-US" sz="3200" b="1" dirty="0"/>
              <a:t> </a:t>
            </a:r>
            <a:r>
              <a:rPr lang="en-US" sz="3200" b="1" dirty="0" err="1"/>
              <a:t>transmisi</a:t>
            </a:r>
            <a:endParaRPr lang="en-US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AB054E27-D28D-5BDA-A78D-5DCC9F1F200E}"/>
              </a:ext>
            </a:extLst>
          </p:cNvPr>
          <p:cNvSpPr txBox="1">
            <a:spLocks/>
          </p:cNvSpPr>
          <p:nvPr/>
        </p:nvSpPr>
        <p:spPr>
          <a:xfrm>
            <a:off x="989012" y="2133600"/>
            <a:ext cx="10363199" cy="3352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072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3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18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56816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ff1"/>
              </a:rPr>
              <a:t>Au </a:t>
            </a:r>
            <a:r>
              <a:rPr lang="en-US" dirty="0" err="1">
                <a:latin typeface="ff1"/>
              </a:rPr>
              <a:t>formă</a:t>
            </a:r>
            <a:r>
              <a:rPr lang="en-US" dirty="0">
                <a:latin typeface="ff1"/>
              </a:rPr>
              <a:t> </a:t>
            </a:r>
            <a:r>
              <a:rPr lang="en-US" dirty="0" err="1">
                <a:latin typeface="ff1"/>
              </a:rPr>
              <a:t>constructivă</a:t>
            </a:r>
            <a:r>
              <a:rPr lang="en-US" dirty="0">
                <a:latin typeface="ff1"/>
              </a:rPr>
              <a:t> </a:t>
            </a:r>
            <a:r>
              <a:rPr lang="en-US" dirty="0" err="1">
                <a:latin typeface="ff1"/>
              </a:rPr>
              <a:t>simplă</a:t>
            </a:r>
            <a:r>
              <a:rPr lang="en-US" dirty="0">
                <a:latin typeface="ff1"/>
              </a:rPr>
              <a:t> </a:t>
            </a:r>
            <a:r>
              <a:rPr lang="en-US" dirty="0" err="1">
                <a:latin typeface="ff1"/>
              </a:rPr>
              <a:t>şi</a:t>
            </a:r>
            <a:r>
              <a:rPr lang="en-US" dirty="0">
                <a:latin typeface="ff1"/>
              </a:rPr>
              <a:t> </a:t>
            </a:r>
            <a:r>
              <a:rPr lang="en-US" dirty="0" err="1">
                <a:latin typeface="ff1"/>
              </a:rPr>
              <a:t>dimensiuni</a:t>
            </a:r>
            <a:r>
              <a:rPr lang="en-US" dirty="0">
                <a:latin typeface="ff1"/>
              </a:rPr>
              <a:t> </a:t>
            </a:r>
            <a:r>
              <a:rPr lang="en-US" dirty="0" err="1">
                <a:latin typeface="ff1"/>
              </a:rPr>
              <a:t>reduse</a:t>
            </a:r>
            <a:r>
              <a:rPr lang="en-US" dirty="0">
                <a:latin typeface="ff1"/>
              </a:rPr>
              <a:t> ale </a:t>
            </a:r>
            <a:r>
              <a:rPr lang="en-US" dirty="0" err="1">
                <a:latin typeface="ff1"/>
              </a:rPr>
              <a:t>corpurilor</a:t>
            </a:r>
            <a:r>
              <a:rPr lang="en-US" dirty="0">
                <a:latin typeface="ff1"/>
              </a:rPr>
              <a:t> de </a:t>
            </a:r>
            <a:r>
              <a:rPr lang="en-US" dirty="0" err="1">
                <a:latin typeface="ff1"/>
              </a:rPr>
              <a:t>rostogolire</a:t>
            </a:r>
            <a:endParaRPr lang="en-US" dirty="0">
              <a:latin typeface="Roboto" panose="020B0604020202020204" pitchFamily="2" charset="0"/>
            </a:endParaRPr>
          </a:p>
          <a:p>
            <a:r>
              <a:rPr lang="en-US" dirty="0" err="1">
                <a:latin typeface="ff1"/>
              </a:rPr>
              <a:t>Funcţionează</a:t>
            </a:r>
            <a:r>
              <a:rPr lang="en-US" dirty="0">
                <a:latin typeface="ff1"/>
              </a:rPr>
              <a:t> </a:t>
            </a:r>
            <a:r>
              <a:rPr lang="en-US" dirty="0" err="1">
                <a:latin typeface="ff1"/>
              </a:rPr>
              <a:t>fără</a:t>
            </a:r>
            <a:r>
              <a:rPr lang="en-US" dirty="0">
                <a:latin typeface="ff1"/>
              </a:rPr>
              <a:t> </a:t>
            </a:r>
            <a:r>
              <a:rPr lang="en-US" dirty="0" err="1">
                <a:latin typeface="ff1"/>
              </a:rPr>
              <a:t>şocuri</a:t>
            </a:r>
            <a:r>
              <a:rPr lang="en-US" dirty="0">
                <a:latin typeface="ff1"/>
              </a:rPr>
              <a:t> </a:t>
            </a:r>
            <a:r>
              <a:rPr lang="en-US" dirty="0" err="1">
                <a:latin typeface="ff1"/>
              </a:rPr>
              <a:t>şi</a:t>
            </a:r>
            <a:r>
              <a:rPr lang="en-US" dirty="0">
                <a:latin typeface="ff1"/>
              </a:rPr>
              <a:t> cu </a:t>
            </a:r>
            <a:r>
              <a:rPr lang="en-US" dirty="0" err="1">
                <a:latin typeface="ff1"/>
              </a:rPr>
              <a:t>zgomot</a:t>
            </a:r>
            <a:r>
              <a:rPr lang="en-US" dirty="0">
                <a:latin typeface="ff1"/>
              </a:rPr>
              <a:t> </a:t>
            </a:r>
            <a:r>
              <a:rPr lang="en-US" dirty="0" err="1">
                <a:latin typeface="ff1"/>
              </a:rPr>
              <a:t>redus</a:t>
            </a:r>
            <a:endParaRPr lang="en-US" dirty="0">
              <a:latin typeface="Roboto" panose="020B0604020202020204" pitchFamily="2" charset="0"/>
            </a:endParaRPr>
          </a:p>
          <a:p>
            <a:r>
              <a:rPr lang="en-US" dirty="0">
                <a:latin typeface="ff1"/>
              </a:rPr>
              <a:t>Au </a:t>
            </a:r>
            <a:r>
              <a:rPr lang="en-US" dirty="0" err="1">
                <a:latin typeface="ff1"/>
              </a:rPr>
              <a:t>posibilitatea</a:t>
            </a:r>
            <a:r>
              <a:rPr lang="en-US" dirty="0">
                <a:latin typeface="ff1"/>
              </a:rPr>
              <a:t> de a patina in </a:t>
            </a:r>
            <a:r>
              <a:rPr lang="en-US" dirty="0" err="1">
                <a:latin typeface="ff1"/>
              </a:rPr>
              <a:t>cazul</a:t>
            </a:r>
            <a:r>
              <a:rPr lang="en-US" dirty="0">
                <a:latin typeface="ff1"/>
              </a:rPr>
              <a:t> </a:t>
            </a:r>
            <a:r>
              <a:rPr lang="en-US" dirty="0" err="1">
                <a:latin typeface="ff1"/>
              </a:rPr>
              <a:t>suprasolicitărilor</a:t>
            </a:r>
            <a:r>
              <a:rPr lang="en-US" dirty="0">
                <a:latin typeface="ff1"/>
              </a:rPr>
              <a:t> de </a:t>
            </a:r>
            <a:r>
              <a:rPr lang="en-US" dirty="0" err="1">
                <a:latin typeface="ff1"/>
              </a:rPr>
              <a:t>scurtă</a:t>
            </a:r>
            <a:r>
              <a:rPr lang="en-US" dirty="0">
                <a:latin typeface="ff1"/>
              </a:rPr>
              <a:t> </a:t>
            </a:r>
            <a:r>
              <a:rPr lang="en-US" dirty="0" err="1">
                <a:latin typeface="ff1"/>
              </a:rPr>
              <a:t>durată,m</a:t>
            </a:r>
            <a:r>
              <a:rPr lang="en-US" dirty="0">
                <a:latin typeface="ff1"/>
              </a:rPr>
              <a:t> </a:t>
            </a:r>
            <a:r>
              <a:rPr lang="en-US" dirty="0" err="1">
                <a:latin typeface="ff1"/>
              </a:rPr>
              <a:t>protejand</a:t>
            </a:r>
            <a:r>
              <a:rPr lang="en-US" dirty="0">
                <a:latin typeface="ff1"/>
              </a:rPr>
              <a:t> </a:t>
            </a:r>
            <a:r>
              <a:rPr lang="en-US" dirty="0" err="1">
                <a:latin typeface="ff1"/>
              </a:rPr>
              <a:t>astfel</a:t>
            </a:r>
            <a:r>
              <a:rPr lang="en-US" dirty="0">
                <a:latin typeface="ff1"/>
              </a:rPr>
              <a:t> </a:t>
            </a:r>
            <a:r>
              <a:rPr lang="en-US" dirty="0" err="1">
                <a:latin typeface="ff1"/>
              </a:rPr>
              <a:t>instalaţiile</a:t>
            </a:r>
            <a:r>
              <a:rPr lang="en-US" dirty="0">
                <a:latin typeface="ff1"/>
              </a:rPr>
              <a:t> respective</a:t>
            </a:r>
            <a:endParaRPr lang="en-US" dirty="0">
              <a:latin typeface="Roboto" panose="020B0604020202020204" pitchFamily="2" charset="0"/>
            </a:endParaRPr>
          </a:p>
          <a:p>
            <a:r>
              <a:rPr lang="en-US" dirty="0">
                <a:latin typeface="ff1"/>
              </a:rPr>
              <a:t>Au </a:t>
            </a:r>
            <a:r>
              <a:rPr lang="en-US" dirty="0" err="1">
                <a:latin typeface="ff1"/>
              </a:rPr>
              <a:t>posibilitatea</a:t>
            </a:r>
            <a:r>
              <a:rPr lang="en-US" dirty="0">
                <a:latin typeface="ff1"/>
              </a:rPr>
              <a:t> </a:t>
            </a:r>
            <a:r>
              <a:rPr lang="en-US" dirty="0" err="1">
                <a:latin typeface="ff1"/>
              </a:rPr>
              <a:t>reglării</a:t>
            </a:r>
            <a:r>
              <a:rPr lang="en-US" dirty="0">
                <a:latin typeface="ff1"/>
              </a:rPr>
              <a:t> </a:t>
            </a:r>
            <a:r>
              <a:rPr lang="en-US" dirty="0" err="1">
                <a:latin typeface="ff1"/>
              </a:rPr>
              <a:t>făra</a:t>
            </a:r>
            <a:r>
              <a:rPr lang="en-US" dirty="0">
                <a:latin typeface="ff1"/>
              </a:rPr>
              <a:t> </a:t>
            </a:r>
            <a:r>
              <a:rPr lang="en-US" dirty="0" err="1">
                <a:latin typeface="ff1"/>
              </a:rPr>
              <a:t>trepte</a:t>
            </a:r>
            <a:r>
              <a:rPr lang="en-US" dirty="0">
                <a:latin typeface="ff1"/>
              </a:rPr>
              <a:t> a </a:t>
            </a:r>
            <a:r>
              <a:rPr lang="en-US" dirty="0" err="1">
                <a:latin typeface="ff1"/>
              </a:rPr>
              <a:t>turaţiei</a:t>
            </a:r>
            <a:endParaRPr lang="en-US" dirty="0">
              <a:latin typeface="Roboto" panose="020B06040202020202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15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33811-6286-E9A3-07BA-96F2789D2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Domeni</a:t>
            </a:r>
            <a:r>
              <a:rPr lang="en-US" dirty="0"/>
              <a:t> de </a:t>
            </a:r>
            <a:r>
              <a:rPr lang="en-US" dirty="0" err="1"/>
              <a:t>utilizare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91F79-43E5-53A9-076A-5A94C242A1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10363199" cy="42672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Rotile</a:t>
            </a:r>
            <a:r>
              <a:rPr lang="en-US" dirty="0"/>
              <a:t> de </a:t>
            </a:r>
            <a:r>
              <a:rPr lang="en-US" dirty="0" err="1"/>
              <a:t>frictiune</a:t>
            </a:r>
            <a:r>
              <a:rPr lang="en-US" dirty="0"/>
              <a:t> sunt </a:t>
            </a:r>
            <a:r>
              <a:rPr lang="en-US" dirty="0" err="1"/>
              <a:t>utilizate</a:t>
            </a:r>
            <a:r>
              <a:rPr lang="en-US" dirty="0"/>
              <a:t> in </a:t>
            </a:r>
            <a:r>
              <a:rPr lang="en-US" dirty="0" err="1"/>
              <a:t>constructia</a:t>
            </a:r>
            <a:r>
              <a:rPr lang="en-US" dirty="0"/>
              <a:t> </a:t>
            </a:r>
            <a:r>
              <a:rPr lang="en-US" dirty="0" err="1"/>
              <a:t>variatoarelor</a:t>
            </a:r>
            <a:r>
              <a:rPr lang="en-US" dirty="0"/>
              <a:t> continue de </a:t>
            </a:r>
            <a:r>
              <a:rPr lang="en-US" dirty="0" err="1"/>
              <a:t>turatie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avariatoarelor</a:t>
            </a:r>
            <a:r>
              <a:rPr lang="en-US" dirty="0"/>
              <a:t> </a:t>
            </a:r>
            <a:r>
              <a:rPr lang="en-US" dirty="0" err="1"/>
              <a:t>inversoare</a:t>
            </a:r>
            <a:r>
              <a:rPr lang="en-US" dirty="0"/>
              <a:t> de </a:t>
            </a:r>
            <a:r>
              <a:rPr lang="en-US" dirty="0" err="1"/>
              <a:t>sens</a:t>
            </a:r>
            <a:r>
              <a:rPr lang="en-US" dirty="0"/>
              <a:t> ale </a:t>
            </a:r>
            <a:r>
              <a:rPr lang="en-US" dirty="0" err="1"/>
              <a:t>miscari</a:t>
            </a:r>
            <a:r>
              <a:rPr lang="en-US" dirty="0"/>
              <a:t> de </a:t>
            </a:r>
            <a:r>
              <a:rPr lang="en-US" dirty="0" err="1"/>
              <a:t>rotatie</a:t>
            </a:r>
            <a:r>
              <a:rPr lang="en-US" dirty="0"/>
              <a:t> precum la </a:t>
            </a:r>
            <a:r>
              <a:rPr lang="en-US" dirty="0" err="1"/>
              <a:t>sistemul</a:t>
            </a:r>
            <a:r>
              <a:rPr lang="en-US" dirty="0"/>
              <a:t> de </a:t>
            </a:r>
            <a:r>
              <a:rPr lang="en-US" dirty="0" err="1"/>
              <a:t>franare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De  </a:t>
            </a:r>
            <a:r>
              <a:rPr lang="en-US" dirty="0" err="1"/>
              <a:t>asemenea</a:t>
            </a:r>
            <a:r>
              <a:rPr lang="en-US" dirty="0"/>
              <a:t> se </a:t>
            </a:r>
            <a:r>
              <a:rPr lang="en-US" dirty="0" err="1"/>
              <a:t>folosesc</a:t>
            </a:r>
            <a:r>
              <a:rPr lang="en-US" dirty="0"/>
              <a:t> la : </a:t>
            </a:r>
          </a:p>
          <a:p>
            <a:pPr>
              <a:buFontTx/>
              <a:buChar char="-"/>
            </a:pPr>
            <a:r>
              <a:rPr lang="en-US" dirty="0" err="1"/>
              <a:t>Masini</a:t>
            </a:r>
            <a:r>
              <a:rPr lang="en-US" dirty="0"/>
              <a:t> textile</a:t>
            </a:r>
          </a:p>
          <a:p>
            <a:pPr>
              <a:buFontTx/>
              <a:buChar char="-"/>
            </a:pPr>
            <a:r>
              <a:rPr lang="en-US" dirty="0" err="1"/>
              <a:t>Standuri</a:t>
            </a:r>
            <a:r>
              <a:rPr lang="en-US" dirty="0"/>
              <a:t> de </a:t>
            </a:r>
            <a:r>
              <a:rPr lang="en-US" dirty="0" err="1"/>
              <a:t>incarcari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Masini</a:t>
            </a:r>
            <a:r>
              <a:rPr lang="en-US" dirty="0"/>
              <a:t> de </a:t>
            </a:r>
            <a:r>
              <a:rPr lang="en-US" dirty="0" err="1"/>
              <a:t>rectificat</a:t>
            </a:r>
            <a:r>
              <a:rPr lang="en-US" dirty="0"/>
              <a:t> interior 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995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6CC7F-C3E3-54D2-17BE-3EBF7C929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Clasificarea</a:t>
            </a:r>
            <a:r>
              <a:rPr lang="en-US" b="1" dirty="0"/>
              <a:t> </a:t>
            </a:r>
            <a:r>
              <a:rPr lang="en-US" b="1" dirty="0" err="1"/>
              <a:t>transmisiilor</a:t>
            </a:r>
            <a:r>
              <a:rPr lang="en-US" b="1" dirty="0"/>
              <a:t> </a:t>
            </a:r>
            <a:r>
              <a:rPr lang="en-US" b="1" dirty="0" err="1"/>
              <a:t>prin</a:t>
            </a:r>
            <a:r>
              <a:rPr lang="en-US" b="1" dirty="0"/>
              <a:t> roti de </a:t>
            </a:r>
            <a:r>
              <a:rPr lang="en-US" b="1" dirty="0" err="1"/>
              <a:t>frictiune</a:t>
            </a:r>
            <a:r>
              <a:rPr lang="en-US" b="1" dirty="0"/>
              <a:t> 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FF076-C598-60F0-2582-EB8E2DEEA99E}"/>
              </a:ext>
            </a:extLst>
          </p:cNvPr>
          <p:cNvSpPr txBox="1"/>
          <p:nvPr/>
        </p:nvSpPr>
        <p:spPr>
          <a:xfrm>
            <a:off x="1546226" y="1676400"/>
            <a:ext cx="10514013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r>
              <a:rPr lang="pt-BR" sz="2000" b="1" dirty="0">
                <a:solidFill>
                  <a:srgbClr val="DCDDDE"/>
                </a:solidFill>
                <a:latin typeface="gg sans"/>
              </a:rPr>
              <a:t>v</a:t>
            </a:r>
            <a:r>
              <a:rPr lang="pt-BR" sz="2000" b="1" i="0" dirty="0">
                <a:solidFill>
                  <a:srgbClr val="DCDDDE"/>
                </a:solidFill>
                <a:effectLst/>
                <a:latin typeface="gg sans"/>
              </a:rPr>
              <a:t>ariatia raportului de transmitere </a:t>
            </a:r>
            <a:br>
              <a:rPr lang="pt-BR" sz="2000" b="1" i="0" dirty="0">
                <a:solidFill>
                  <a:srgbClr val="DCDDDE"/>
                </a:solidFill>
                <a:effectLst/>
                <a:latin typeface="gg sans"/>
              </a:rPr>
            </a:br>
            <a:r>
              <a:rPr lang="it-IT" sz="2000" i="0" dirty="0">
                <a:solidFill>
                  <a:srgbClr val="DCDDDE"/>
                </a:solidFill>
                <a:effectLst/>
                <a:latin typeface="gg sans"/>
              </a:rPr>
              <a:t>a) constant (roti netede, canelate, conice)</a:t>
            </a:r>
            <a:br>
              <a:rPr lang="it-IT" sz="2000" i="0" dirty="0">
                <a:solidFill>
                  <a:srgbClr val="DCDDDE"/>
                </a:solidFill>
                <a:effectLst/>
                <a:latin typeface="gg sans"/>
              </a:rPr>
            </a:br>
            <a:r>
              <a:rPr lang="en-US" sz="2000" i="0" dirty="0">
                <a:solidFill>
                  <a:srgbClr val="DCDDDE"/>
                </a:solidFill>
                <a:effectLst/>
                <a:latin typeface="gg sans"/>
              </a:rPr>
              <a:t>b) </a:t>
            </a:r>
            <a:r>
              <a:rPr lang="en-US" sz="2000" i="0" dirty="0" err="1">
                <a:solidFill>
                  <a:srgbClr val="DCDDDE"/>
                </a:solidFill>
                <a:effectLst/>
                <a:latin typeface="gg sans"/>
              </a:rPr>
              <a:t>variabil</a:t>
            </a:r>
            <a:r>
              <a:rPr lang="en-US" sz="2000" i="0" dirty="0">
                <a:solidFill>
                  <a:srgbClr val="DCDDDE"/>
                </a:solidFill>
                <a:effectLst/>
                <a:latin typeface="gg sans"/>
              </a:rPr>
              <a:t> (</a:t>
            </a:r>
            <a:r>
              <a:rPr lang="en-US" sz="2000" i="0" dirty="0" err="1">
                <a:solidFill>
                  <a:srgbClr val="DCDDDE"/>
                </a:solidFill>
                <a:effectLst/>
                <a:latin typeface="gg sans"/>
              </a:rPr>
              <a:t>variatoare</a:t>
            </a:r>
            <a:r>
              <a:rPr lang="en-US" sz="2000" i="0" dirty="0">
                <a:solidFill>
                  <a:srgbClr val="DCDDDE"/>
                </a:solidFill>
                <a:effectLst/>
                <a:latin typeface="gg sans"/>
              </a:rPr>
              <a:t> de </a:t>
            </a:r>
            <a:r>
              <a:rPr lang="en-US" sz="2000" i="0" dirty="0" err="1">
                <a:solidFill>
                  <a:srgbClr val="DCDDDE"/>
                </a:solidFill>
                <a:effectLst/>
                <a:latin typeface="gg sans"/>
              </a:rPr>
              <a:t>turatie</a:t>
            </a:r>
            <a:r>
              <a:rPr lang="en-US" sz="2000" i="0" dirty="0">
                <a:solidFill>
                  <a:srgbClr val="DCDDDE"/>
                </a:solidFill>
                <a:effectLst/>
                <a:latin typeface="gg sans"/>
              </a:rPr>
              <a:t>)</a:t>
            </a:r>
            <a:endParaRPr lang="pt-BR" sz="2000" i="0" dirty="0">
              <a:solidFill>
                <a:srgbClr val="DCDDDE"/>
              </a:solidFill>
              <a:effectLst/>
              <a:latin typeface="gg sans"/>
            </a:endParaRPr>
          </a:p>
          <a:p>
            <a:pPr marL="342900" indent="-342900">
              <a:buAutoNum type="arabicParenR"/>
            </a:pPr>
            <a:r>
              <a:rPr lang="pt-BR" sz="2000" b="1" dirty="0">
                <a:solidFill>
                  <a:srgbClr val="DCDDDE"/>
                </a:solidFill>
                <a:latin typeface="gg sans"/>
              </a:rPr>
              <a:t>v</a:t>
            </a:r>
            <a:r>
              <a:rPr lang="pt-BR" sz="2000" b="1" i="0" dirty="0">
                <a:solidFill>
                  <a:srgbClr val="DCDDDE"/>
                </a:solidFill>
                <a:effectLst/>
                <a:latin typeface="gg sans"/>
              </a:rPr>
              <a:t>aloarea raportului de transmitere </a:t>
            </a:r>
            <a:br>
              <a:rPr lang="pt-BR" sz="2000" b="1" i="0" dirty="0">
                <a:solidFill>
                  <a:srgbClr val="DCDDDE"/>
                </a:solidFill>
                <a:effectLst/>
                <a:latin typeface="gg sans"/>
              </a:rPr>
            </a:br>
            <a:r>
              <a:rPr lang="en-US" sz="2000" b="0" i="0" dirty="0">
                <a:solidFill>
                  <a:srgbClr val="DCDDDE"/>
                </a:solidFill>
                <a:effectLst/>
                <a:latin typeface="gg sans"/>
              </a:rPr>
              <a:t>a) </a:t>
            </a:r>
            <a:r>
              <a:rPr lang="en-US" sz="2000" b="0" i="0" dirty="0" err="1">
                <a:solidFill>
                  <a:srgbClr val="DCDDDE"/>
                </a:solidFill>
                <a:effectLst/>
                <a:latin typeface="gg sans"/>
              </a:rPr>
              <a:t>mecanisme</a:t>
            </a:r>
            <a:r>
              <a:rPr lang="en-US" sz="2000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sz="2000" b="0" i="0" dirty="0" err="1">
                <a:solidFill>
                  <a:srgbClr val="DCDDDE"/>
                </a:solidFill>
                <a:effectLst/>
                <a:latin typeface="gg sans"/>
              </a:rPr>
              <a:t>obisnuite</a:t>
            </a:r>
            <a:r>
              <a:rPr lang="en-US" sz="2000" b="0" i="0" dirty="0">
                <a:solidFill>
                  <a:srgbClr val="DCDDDE"/>
                </a:solidFill>
                <a:effectLst/>
                <a:latin typeface="gg sans"/>
              </a:rPr>
              <a:t> (i12 &lt; 7)</a:t>
            </a:r>
            <a:br>
              <a:rPr lang="en-US" sz="2000" b="0" i="0" dirty="0">
                <a:solidFill>
                  <a:srgbClr val="DCDDDE"/>
                </a:solidFill>
                <a:effectLst/>
                <a:latin typeface="gg sans"/>
              </a:rPr>
            </a:br>
            <a:r>
              <a:rPr lang="en-US" sz="2000" b="0" i="0" dirty="0">
                <a:solidFill>
                  <a:srgbClr val="DCDDDE"/>
                </a:solidFill>
                <a:effectLst/>
                <a:latin typeface="gg sans"/>
              </a:rPr>
              <a:t>b) </a:t>
            </a:r>
            <a:r>
              <a:rPr lang="en-US" sz="2000" b="0" i="0" dirty="0" err="1">
                <a:solidFill>
                  <a:srgbClr val="DCDDDE"/>
                </a:solidFill>
                <a:effectLst/>
                <a:latin typeface="gg sans"/>
              </a:rPr>
              <a:t>mecanisme</a:t>
            </a:r>
            <a:r>
              <a:rPr lang="en-US" sz="2000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sz="2000" b="0" i="0" dirty="0" err="1">
                <a:solidFill>
                  <a:srgbClr val="DCDDDE"/>
                </a:solidFill>
                <a:effectLst/>
                <a:latin typeface="gg sans"/>
              </a:rPr>
              <a:t>neportante</a:t>
            </a:r>
            <a:r>
              <a:rPr lang="en-US" sz="2000" b="0" i="0" dirty="0">
                <a:solidFill>
                  <a:srgbClr val="DCDDDE"/>
                </a:solidFill>
                <a:effectLst/>
                <a:latin typeface="gg sans"/>
              </a:rPr>
              <a:t> (i12 &lt; 15)</a:t>
            </a:r>
            <a:br>
              <a:rPr lang="en-US" sz="2000" b="0" i="0" dirty="0">
                <a:solidFill>
                  <a:srgbClr val="DCDDDE"/>
                </a:solidFill>
                <a:effectLst/>
                <a:latin typeface="gg sans"/>
              </a:rPr>
            </a:br>
            <a:r>
              <a:rPr lang="en-US" sz="2000" b="0" i="0" dirty="0">
                <a:solidFill>
                  <a:srgbClr val="DCDDDE"/>
                </a:solidFill>
                <a:effectLst/>
                <a:latin typeface="gg sans"/>
              </a:rPr>
              <a:t>c) </a:t>
            </a:r>
            <a:r>
              <a:rPr lang="en-US" sz="2000" b="0" i="0" dirty="0" err="1">
                <a:solidFill>
                  <a:srgbClr val="DCDDDE"/>
                </a:solidFill>
                <a:effectLst/>
                <a:latin typeface="gg sans"/>
              </a:rPr>
              <a:t>mecanisme</a:t>
            </a:r>
            <a:r>
              <a:rPr lang="en-US" sz="2000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sz="2000" b="0" i="0" dirty="0" err="1">
                <a:solidFill>
                  <a:srgbClr val="DCDDDE"/>
                </a:solidFill>
                <a:effectLst/>
                <a:latin typeface="gg sans"/>
              </a:rPr>
              <a:t>actionate</a:t>
            </a:r>
            <a:r>
              <a:rPr lang="en-US" sz="2000" b="0" i="0" dirty="0">
                <a:solidFill>
                  <a:srgbClr val="DCDDDE"/>
                </a:solidFill>
                <a:effectLst/>
                <a:latin typeface="gg sans"/>
              </a:rPr>
              <a:t> manual (i12 &lt; 7)</a:t>
            </a:r>
            <a:endParaRPr lang="pt-BR" sz="2000" b="1" i="0" dirty="0">
              <a:solidFill>
                <a:srgbClr val="DCDDDE"/>
              </a:solidFill>
              <a:effectLst/>
              <a:latin typeface="gg sans"/>
            </a:endParaRPr>
          </a:p>
          <a:p>
            <a:pPr marL="342900" indent="-342900">
              <a:buAutoNum type="arabicParenR"/>
            </a:pPr>
            <a:r>
              <a:rPr lang="pt-BR" sz="2000" b="1" i="0" dirty="0">
                <a:solidFill>
                  <a:srgbClr val="DCDDDE"/>
                </a:solidFill>
                <a:effectLst/>
                <a:latin typeface="gg sans"/>
              </a:rPr>
              <a:t>pozitia relativa a axelor de rotatie </a:t>
            </a:r>
            <a:br>
              <a:rPr lang="pt-BR" sz="2000" b="1" i="0" dirty="0">
                <a:solidFill>
                  <a:srgbClr val="DCDDDE"/>
                </a:solidFill>
                <a:effectLst/>
                <a:latin typeface="gg sans"/>
              </a:rPr>
            </a:br>
            <a:r>
              <a:rPr lang="en-US" sz="2000" b="0" i="0" dirty="0">
                <a:solidFill>
                  <a:srgbClr val="DCDDDE"/>
                </a:solidFill>
                <a:effectLst/>
                <a:latin typeface="gg sans"/>
              </a:rPr>
              <a:t>a) </a:t>
            </a:r>
            <a:r>
              <a:rPr lang="en-US" sz="2000" b="0" i="0" dirty="0" err="1">
                <a:solidFill>
                  <a:srgbClr val="DCDDDE"/>
                </a:solidFill>
                <a:effectLst/>
                <a:latin typeface="gg sans"/>
              </a:rPr>
              <a:t>cilindrice</a:t>
            </a:r>
            <a:r>
              <a:rPr lang="en-US" sz="2000" b="0" i="0" dirty="0">
                <a:solidFill>
                  <a:srgbClr val="DCDDDE"/>
                </a:solidFill>
                <a:effectLst/>
                <a:latin typeface="gg sans"/>
              </a:rPr>
              <a:t>;</a:t>
            </a:r>
            <a:br>
              <a:rPr lang="en-US" sz="2000" b="0" i="0" dirty="0">
                <a:solidFill>
                  <a:srgbClr val="DCDDDE"/>
                </a:solidFill>
                <a:effectLst/>
                <a:latin typeface="gg sans"/>
              </a:rPr>
            </a:br>
            <a:r>
              <a:rPr lang="en-US" sz="2000" b="0" i="0" dirty="0">
                <a:solidFill>
                  <a:srgbClr val="DCDDDE"/>
                </a:solidFill>
                <a:effectLst/>
                <a:latin typeface="gg sans"/>
              </a:rPr>
              <a:t>b) </a:t>
            </a:r>
            <a:r>
              <a:rPr lang="en-US" sz="2000" b="0" i="0" dirty="0" err="1">
                <a:solidFill>
                  <a:srgbClr val="DCDDDE"/>
                </a:solidFill>
                <a:effectLst/>
                <a:latin typeface="gg sans"/>
              </a:rPr>
              <a:t>conice</a:t>
            </a:r>
            <a:r>
              <a:rPr lang="en-US" sz="2000" b="0" i="0" dirty="0">
                <a:solidFill>
                  <a:srgbClr val="DCDDDE"/>
                </a:solidFill>
                <a:effectLst/>
                <a:latin typeface="gg sans"/>
              </a:rPr>
              <a:t>;</a:t>
            </a:r>
            <a:br>
              <a:rPr lang="en-US" sz="2000" b="0" i="0" dirty="0">
                <a:solidFill>
                  <a:srgbClr val="DCDDDE"/>
                </a:solidFill>
                <a:effectLst/>
                <a:latin typeface="gg sans"/>
              </a:rPr>
            </a:br>
            <a:r>
              <a:rPr lang="en-US" sz="2000" b="0" i="0" dirty="0">
                <a:solidFill>
                  <a:srgbClr val="DCDDDE"/>
                </a:solidFill>
                <a:effectLst/>
                <a:latin typeface="gg sans"/>
              </a:rPr>
              <a:t>c) </a:t>
            </a:r>
            <a:r>
              <a:rPr lang="en-US" sz="2000" b="0" i="0" dirty="0" err="1">
                <a:solidFill>
                  <a:srgbClr val="DCDDDE"/>
                </a:solidFill>
                <a:effectLst/>
                <a:latin typeface="gg sans"/>
              </a:rPr>
              <a:t>variatoare</a:t>
            </a:r>
            <a:r>
              <a:rPr lang="en-US" sz="2000" b="0" i="0" dirty="0">
                <a:solidFill>
                  <a:srgbClr val="DCDDDE"/>
                </a:solidFill>
                <a:effectLst/>
                <a:latin typeface="gg sans"/>
              </a:rPr>
              <a:t> de </a:t>
            </a:r>
            <a:r>
              <a:rPr lang="en-US" sz="2000" b="0" i="0" dirty="0" err="1">
                <a:solidFill>
                  <a:srgbClr val="DCDDDE"/>
                </a:solidFill>
                <a:effectLst/>
                <a:latin typeface="gg sans"/>
              </a:rPr>
              <a:t>turatie</a:t>
            </a:r>
            <a:r>
              <a:rPr lang="en-US" sz="2000" b="0" i="0" dirty="0">
                <a:solidFill>
                  <a:srgbClr val="DCDDDE"/>
                </a:solidFill>
                <a:effectLst/>
                <a:latin typeface="gg sans"/>
              </a:rPr>
              <a:t>.</a:t>
            </a:r>
            <a:br>
              <a:rPr lang="pt-BR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19550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Parti</a:t>
            </a:r>
            <a:r>
              <a:rPr lang="en-US" b="1" dirty="0"/>
              <a:t> </a:t>
            </a:r>
            <a:r>
              <a:rPr lang="en-US" b="1" dirty="0" err="1"/>
              <a:t>componente</a:t>
            </a:r>
            <a:endParaRPr lang="en-US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1273BC-18E4-EA0C-E10A-82A1E7073A71}"/>
              </a:ext>
            </a:extLst>
          </p:cNvPr>
          <p:cNvSpPr txBox="1"/>
          <p:nvPr/>
        </p:nvSpPr>
        <p:spPr>
          <a:xfrm>
            <a:off x="1598612" y="1676400"/>
            <a:ext cx="9906000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b="1" i="0" dirty="0" err="1">
                <a:solidFill>
                  <a:srgbClr val="DCDDDE"/>
                </a:solidFill>
                <a:effectLst/>
                <a:latin typeface="gg sans"/>
              </a:rPr>
              <a:t>Mecanismele</a:t>
            </a:r>
            <a:r>
              <a:rPr lang="en-US" sz="2400" b="1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sz="2400" b="1" i="0" dirty="0" err="1">
                <a:solidFill>
                  <a:srgbClr val="DCDDDE"/>
                </a:solidFill>
                <a:effectLst/>
                <a:latin typeface="gg sans"/>
              </a:rPr>
              <a:t>cele</a:t>
            </a:r>
            <a:r>
              <a:rPr lang="en-US" sz="2400" b="1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sz="2400" b="1" i="0" dirty="0" err="1">
                <a:solidFill>
                  <a:srgbClr val="DCDDDE"/>
                </a:solidFill>
                <a:effectLst/>
                <a:latin typeface="gg sans"/>
              </a:rPr>
              <a:t>mai</a:t>
            </a:r>
            <a:r>
              <a:rPr lang="en-US" sz="2400" b="1" i="0" dirty="0">
                <a:solidFill>
                  <a:srgbClr val="DCDDDE"/>
                </a:solidFill>
                <a:effectLst/>
                <a:latin typeface="gg sans"/>
              </a:rPr>
              <a:t> simple de </a:t>
            </a:r>
            <a:r>
              <a:rPr lang="en-US" sz="2400" b="1" i="0" dirty="0" err="1">
                <a:solidFill>
                  <a:srgbClr val="DCDDDE"/>
                </a:solidFill>
                <a:effectLst/>
                <a:latin typeface="gg sans"/>
              </a:rPr>
              <a:t>tansmitere</a:t>
            </a:r>
            <a:r>
              <a:rPr lang="en-US" sz="2400" b="1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sz="2400" b="1" i="0" dirty="0" err="1">
                <a:solidFill>
                  <a:srgbClr val="DCDDDE"/>
                </a:solidFill>
                <a:effectLst/>
                <a:latin typeface="gg sans"/>
              </a:rPr>
              <a:t>aputerii</a:t>
            </a:r>
            <a:r>
              <a:rPr lang="en-US" sz="2400" b="1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sz="2400" b="1" i="0" dirty="0" err="1">
                <a:solidFill>
                  <a:srgbClr val="DCDDDE"/>
                </a:solidFill>
                <a:effectLst/>
                <a:latin typeface="gg sans"/>
              </a:rPr>
              <a:t>prin</a:t>
            </a:r>
            <a:r>
              <a:rPr lang="en-US" sz="2400" b="1" i="0" dirty="0">
                <a:solidFill>
                  <a:srgbClr val="DCDDDE"/>
                </a:solidFill>
                <a:effectLst/>
                <a:latin typeface="gg sans"/>
              </a:rPr>
              <a:t> roti de </a:t>
            </a:r>
            <a:r>
              <a:rPr lang="en-US" sz="2400" b="1" i="0" dirty="0" err="1">
                <a:solidFill>
                  <a:srgbClr val="DCDDDE"/>
                </a:solidFill>
                <a:effectLst/>
                <a:latin typeface="gg sans"/>
              </a:rPr>
              <a:t>frictiune</a:t>
            </a:r>
            <a:r>
              <a:rPr lang="en-US" sz="2400" b="1" i="0" dirty="0">
                <a:solidFill>
                  <a:srgbClr val="DCDDDE"/>
                </a:solidFill>
                <a:effectLst/>
                <a:latin typeface="gg sans"/>
              </a:rPr>
              <a:t> sunt </a:t>
            </a:r>
            <a:r>
              <a:rPr lang="en-US" sz="2400" b="1" i="0" dirty="0" err="1">
                <a:solidFill>
                  <a:srgbClr val="DCDDDE"/>
                </a:solidFill>
                <a:effectLst/>
                <a:latin typeface="gg sans"/>
              </a:rPr>
              <a:t>construite</a:t>
            </a:r>
            <a:r>
              <a:rPr lang="en-US" sz="2400" b="1" i="0" dirty="0">
                <a:solidFill>
                  <a:srgbClr val="DCDDDE"/>
                </a:solidFill>
                <a:effectLst/>
                <a:latin typeface="gg sans"/>
              </a:rPr>
              <a:t> din:</a:t>
            </a:r>
          </a:p>
          <a:p>
            <a:pPr marL="342900" indent="-342900">
              <a:lnSpc>
                <a:spcPct val="90000"/>
              </a:lnSpc>
              <a:buFontTx/>
              <a:buChar char="-"/>
            </a:pPr>
            <a:r>
              <a:rPr lang="en-US" sz="2400" b="0" i="0" dirty="0">
                <a:solidFill>
                  <a:srgbClr val="DCDDDE"/>
                </a:solidFill>
                <a:effectLst/>
                <a:latin typeface="gg sans"/>
              </a:rPr>
              <a:t>roti </a:t>
            </a:r>
            <a:r>
              <a:rPr lang="en-US" sz="2400" b="0" i="0" dirty="0" err="1">
                <a:solidFill>
                  <a:srgbClr val="DCDDDE"/>
                </a:solidFill>
                <a:effectLst/>
                <a:latin typeface="gg sans"/>
              </a:rPr>
              <a:t>cilindriceroti</a:t>
            </a:r>
            <a:r>
              <a:rPr lang="en-US" sz="2400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sz="2400" b="0" i="0" dirty="0" err="1">
                <a:solidFill>
                  <a:srgbClr val="DCDDDE"/>
                </a:solidFill>
                <a:effectLst/>
                <a:latin typeface="gg sans"/>
              </a:rPr>
              <a:t>cilindrice</a:t>
            </a:r>
            <a:r>
              <a:rPr lang="en-US" sz="2400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</a:p>
          <a:p>
            <a:pPr marL="342900" indent="-342900">
              <a:lnSpc>
                <a:spcPct val="90000"/>
              </a:lnSpc>
              <a:buFontTx/>
              <a:buChar char="-"/>
            </a:pPr>
            <a:r>
              <a:rPr lang="en-US" sz="2400" b="0" i="0" dirty="0">
                <a:solidFill>
                  <a:srgbClr val="DCDDDE"/>
                </a:solidFill>
                <a:effectLst/>
                <a:latin typeface="gg sans"/>
              </a:rPr>
              <a:t>cu </a:t>
            </a:r>
            <a:r>
              <a:rPr lang="en-US" sz="2400" b="0" i="0" dirty="0" err="1">
                <a:solidFill>
                  <a:srgbClr val="DCDDDE"/>
                </a:solidFill>
                <a:effectLst/>
                <a:latin typeface="gg sans"/>
              </a:rPr>
              <a:t>periferia</a:t>
            </a:r>
            <a:r>
              <a:rPr lang="en-US" sz="2400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sz="2400" b="0" i="0" dirty="0" err="1">
                <a:solidFill>
                  <a:srgbClr val="DCDDDE"/>
                </a:solidFill>
                <a:effectLst/>
                <a:latin typeface="gg sans"/>
              </a:rPr>
              <a:t>neteda</a:t>
            </a:r>
            <a:endParaRPr lang="en-US" sz="2400" b="0" i="0" dirty="0">
              <a:solidFill>
                <a:srgbClr val="DCDDDE"/>
              </a:solidFill>
              <a:effectLst/>
              <a:latin typeface="gg sans"/>
            </a:endParaRPr>
          </a:p>
          <a:p>
            <a:pPr marL="342900" indent="-342900">
              <a:lnSpc>
                <a:spcPct val="90000"/>
              </a:lnSpc>
              <a:buFontTx/>
              <a:buChar char="-"/>
            </a:pPr>
            <a:r>
              <a:rPr lang="en-US" sz="2400" b="0" i="0" dirty="0" err="1">
                <a:solidFill>
                  <a:srgbClr val="DCDDDE"/>
                </a:solidFill>
                <a:effectLst/>
                <a:latin typeface="gg sans"/>
              </a:rPr>
              <a:t>arbori</a:t>
            </a:r>
            <a:r>
              <a:rPr lang="en-US" sz="2400" b="0" i="0" dirty="0">
                <a:solidFill>
                  <a:srgbClr val="DCDDDE"/>
                </a:solidFill>
                <a:effectLst/>
                <a:latin typeface="gg sans"/>
              </a:rPr>
              <a:t> pe care sunt </a:t>
            </a:r>
            <a:r>
              <a:rPr lang="en-US" sz="2400" b="0" i="0" dirty="0" err="1">
                <a:solidFill>
                  <a:srgbClr val="DCDDDE"/>
                </a:solidFill>
                <a:effectLst/>
                <a:latin typeface="gg sans"/>
              </a:rPr>
              <a:t>montate</a:t>
            </a:r>
            <a:r>
              <a:rPr lang="en-US" sz="2400" b="0" i="0" dirty="0">
                <a:solidFill>
                  <a:srgbClr val="DCDDDE"/>
                </a:solidFill>
                <a:effectLst/>
                <a:latin typeface="gg sans"/>
              </a:rPr>
              <a:t> </a:t>
            </a:r>
            <a:r>
              <a:rPr lang="en-US" sz="2400" b="0" i="0" dirty="0" err="1">
                <a:solidFill>
                  <a:srgbClr val="DCDDDE"/>
                </a:solidFill>
                <a:effectLst/>
                <a:latin typeface="gg sans"/>
              </a:rPr>
              <a:t>rotile</a:t>
            </a:r>
            <a:endParaRPr lang="en-US" sz="2400" b="0" i="0" dirty="0">
              <a:solidFill>
                <a:srgbClr val="DCDDDE"/>
              </a:solidFill>
              <a:effectLst/>
              <a:latin typeface="gg sans"/>
            </a:endParaRPr>
          </a:p>
          <a:p>
            <a:pPr marL="342900" indent="-342900">
              <a:lnSpc>
                <a:spcPct val="90000"/>
              </a:lnSpc>
              <a:buFontTx/>
              <a:buChar char="-"/>
            </a:pPr>
            <a:r>
              <a:rPr lang="en-US" sz="2400" b="0" i="0" dirty="0" err="1">
                <a:solidFill>
                  <a:srgbClr val="DCDDDE"/>
                </a:solidFill>
                <a:effectLst/>
                <a:latin typeface="gg sans"/>
              </a:rPr>
              <a:t>lagare</a:t>
            </a:r>
            <a:r>
              <a:rPr lang="en-US" sz="2400" b="0" i="0" dirty="0">
                <a:solidFill>
                  <a:srgbClr val="DCDDDE"/>
                </a:solidFill>
                <a:effectLst/>
                <a:latin typeface="gg sans"/>
              </a:rPr>
              <a:t> de </a:t>
            </a:r>
            <a:r>
              <a:rPr lang="en-US" sz="2400" b="0" i="0" dirty="0" err="1">
                <a:solidFill>
                  <a:srgbClr val="DCDDDE"/>
                </a:solidFill>
                <a:effectLst/>
                <a:latin typeface="gg sans"/>
              </a:rPr>
              <a:t>sprijinire</a:t>
            </a:r>
            <a:r>
              <a:rPr lang="en-US" sz="2400" b="0" i="0" dirty="0">
                <a:solidFill>
                  <a:srgbClr val="DCDDDE"/>
                </a:solidFill>
                <a:effectLst/>
                <a:latin typeface="gg sans"/>
              </a:rPr>
              <a:t> a </a:t>
            </a:r>
            <a:r>
              <a:rPr lang="en-US" sz="2400" b="0" i="0" dirty="0" err="1">
                <a:solidFill>
                  <a:srgbClr val="DCDDDE"/>
                </a:solidFill>
                <a:effectLst/>
                <a:latin typeface="gg sans"/>
              </a:rPr>
              <a:t>arborilor</a:t>
            </a:r>
            <a:endParaRPr lang="en-US" sz="2400" dirty="0">
              <a:solidFill>
                <a:srgbClr val="DCDDDE"/>
              </a:solidFill>
              <a:latin typeface="gg sans"/>
            </a:endParaRPr>
          </a:p>
        </p:txBody>
      </p:sp>
    </p:spTree>
    <p:extLst>
      <p:ext uri="{BB962C8B-B14F-4D97-AF65-F5344CB8AC3E}">
        <p14:creationId xmlns:p14="http://schemas.microsoft.com/office/powerpoint/2010/main" val="2215894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0001018.potx" id="{D19C2884-2C55-4C1A-A5C2-5D03FF1F35A4}" vid="{5F7A9C6A-558C-4654-B762-2F22BC904FAE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Chalkboard education presentation (widescreen)</Template>
  <TotalTime>81</TotalTime>
  <Words>609</Words>
  <Application>Microsoft Office PowerPoint</Application>
  <PresentationFormat>Particularizare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7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10</vt:i4>
      </vt:variant>
    </vt:vector>
  </HeadingPairs>
  <TitlesOfParts>
    <vt:vector size="18" baseType="lpstr">
      <vt:lpstr>Arial</vt:lpstr>
      <vt:lpstr>Consolas</vt:lpstr>
      <vt:lpstr>Corbel</vt:lpstr>
      <vt:lpstr>ff1</vt:lpstr>
      <vt:lpstr>gg sans</vt:lpstr>
      <vt:lpstr>inherit</vt:lpstr>
      <vt:lpstr>Roboto</vt:lpstr>
      <vt:lpstr>Chalkboard 16x9</vt:lpstr>
      <vt:lpstr>Transmisii prin roti de frictiune </vt:lpstr>
      <vt:lpstr>Roti de frictiune</vt:lpstr>
      <vt:lpstr>Tipuri constructive</vt:lpstr>
      <vt:lpstr>Principiul de functionare</vt:lpstr>
      <vt:lpstr>Dezavantajele utilizari acestor transmisi</vt:lpstr>
      <vt:lpstr>Avantajele utilizari acestor transmisi</vt:lpstr>
      <vt:lpstr>Domeni de utilizare</vt:lpstr>
      <vt:lpstr>Clasificarea transmisiilor prin roti de frictiune :</vt:lpstr>
      <vt:lpstr>Parti componente</vt:lpstr>
      <vt:lpstr>Variatoarea transmisii prin frictiune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Transmisii prin roti de frictiune</dc:title>
  <dc:creator>Keen .</dc:creator>
  <cp:lastModifiedBy>HP</cp:lastModifiedBy>
  <cp:revision>3</cp:revision>
  <dcterms:created xsi:type="dcterms:W3CDTF">2023-01-23T19:29:14Z</dcterms:created>
  <dcterms:modified xsi:type="dcterms:W3CDTF">2023-04-04T08:22:03Z</dcterms:modified>
</cp:coreProperties>
</file>